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9"/>
    <p:restoredTop sz="94636"/>
  </p:normalViewPr>
  <p:slideViewPr>
    <p:cSldViewPr snapToGrid="0" snapToObjects="1">
      <p:cViewPr>
        <p:scale>
          <a:sx n="178" d="100"/>
          <a:sy n="178" d="100"/>
        </p:scale>
        <p:origin x="750" y="-7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4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3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4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4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6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0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367F1-DE74-9645-ADFF-836AD7733160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5821-4BD7-974C-BE6D-383074E3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0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 Diagonal Corner Rectangle 29">
            <a:extLst>
              <a:ext uri="{FF2B5EF4-FFF2-40B4-BE49-F238E27FC236}">
                <a16:creationId xmlns:a16="http://schemas.microsoft.com/office/drawing/2014/main" id="{CBA53754-27E2-AD40-8247-3E89B0FF2718}"/>
              </a:ext>
            </a:extLst>
          </p:cNvPr>
          <p:cNvSpPr/>
          <p:nvPr/>
        </p:nvSpPr>
        <p:spPr>
          <a:xfrm>
            <a:off x="3417761" y="218185"/>
            <a:ext cx="3289300" cy="3251576"/>
          </a:xfrm>
          <a:prstGeom prst="round2DiagRect">
            <a:avLst>
              <a:gd name="adj1" fmla="val 16667"/>
              <a:gd name="adj2" fmla="val 0"/>
            </a:avLst>
          </a:prstGeom>
          <a:blipFill dpi="0" rotWithShape="1">
            <a:blip r:embed="rId2"/>
            <a:srcRect/>
            <a:tile tx="0" ty="0" sx="40000" sy="40000" flip="none" algn="ctr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8ED8FB-4F2B-8546-A75E-37193FDBB99E}"/>
              </a:ext>
            </a:extLst>
          </p:cNvPr>
          <p:cNvSpPr txBox="1"/>
          <p:nvPr/>
        </p:nvSpPr>
        <p:spPr>
          <a:xfrm>
            <a:off x="217834" y="1002082"/>
            <a:ext cx="301877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4400" b="1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STR7 Urban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IN Next Rounded LT Pro" panose="020F0503020203050203" pitchFamily="34" charset="77"/>
                <a:ea typeface="Times New Roman" panose="02020603050405020304" pitchFamily="18" charset="0"/>
              </a:rPr>
              <a:t>Folding Baby Tricycle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7 in 1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6</a:t>
            </a:r>
            <a:r>
              <a:rPr lang="en-GB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</a:t>
            </a:r>
            <a:r>
              <a:rPr lang="en-GB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+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4D3F4BCB-9418-A94A-898F-D48AF6EB9A32}"/>
              </a:ext>
            </a:extLst>
          </p:cNvPr>
          <p:cNvSpPr/>
          <p:nvPr/>
        </p:nvSpPr>
        <p:spPr>
          <a:xfrm>
            <a:off x="149246" y="3264149"/>
            <a:ext cx="3155950" cy="311975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7C2FC42D-28B1-6E49-91A9-249BFD07E3CE}"/>
              </a:ext>
            </a:extLst>
          </p:cNvPr>
          <p:cNvSpPr/>
          <p:nvPr/>
        </p:nvSpPr>
        <p:spPr>
          <a:xfrm rot="5400000">
            <a:off x="3410323" y="3668156"/>
            <a:ext cx="908685" cy="897890"/>
          </a:xfrm>
          <a:prstGeom prst="round2Diag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50" name="Text Box 17">
            <a:extLst>
              <a:ext uri="{FF2B5EF4-FFF2-40B4-BE49-F238E27FC236}">
                <a16:creationId xmlns:a16="http://schemas.microsoft.com/office/drawing/2014/main" id="{C677943F-EC41-4945-BA22-3C2B4969C537}"/>
              </a:ext>
            </a:extLst>
          </p:cNvPr>
          <p:cNvSpPr txBox="1"/>
          <p:nvPr/>
        </p:nvSpPr>
        <p:spPr>
          <a:xfrm>
            <a:off x="3415719" y="4586048"/>
            <a:ext cx="914401" cy="17567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525" algn="ctr">
              <a:spcAft>
                <a:spcPts val="0"/>
              </a:spcAft>
            </a:pPr>
            <a:r>
              <a:rPr lang="en-GB" sz="700" dirty="0">
                <a:solidFill>
                  <a:srgbClr val="404040"/>
                </a:solidFill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5501100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98B0CD2-22FC-0C41-99B7-576D749FCC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249" y="4944908"/>
            <a:ext cx="440415" cy="37473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90C380D-A1D8-B24E-8BA1-2B15D8875B5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936" y="4979777"/>
            <a:ext cx="205740" cy="255905"/>
          </a:xfrm>
          <a:prstGeom prst="rect">
            <a:avLst/>
          </a:prstGeom>
        </p:spPr>
      </p:pic>
      <p:sp>
        <p:nvSpPr>
          <p:cNvPr id="80" name="Text Box 29">
            <a:extLst>
              <a:ext uri="{FF2B5EF4-FFF2-40B4-BE49-F238E27FC236}">
                <a16:creationId xmlns:a16="http://schemas.microsoft.com/office/drawing/2014/main" id="{FD665D2A-7128-D745-976C-F88AF111F586}"/>
              </a:ext>
            </a:extLst>
          </p:cNvPr>
          <p:cNvSpPr txBox="1"/>
          <p:nvPr/>
        </p:nvSpPr>
        <p:spPr>
          <a:xfrm>
            <a:off x="4105428" y="5267842"/>
            <a:ext cx="960755" cy="2845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525" algn="ctr"/>
            <a:r>
              <a:rPr lang="en-GB" sz="700" dirty="0">
                <a:solidFill>
                  <a:srgbClr val="404040"/>
                </a:solidFill>
                <a:latin typeface="DIN Next Rounded LT Pro" panose="020F0503020203050203" pitchFamily="34" charset="77"/>
                <a:cs typeface="Times New Roman" panose="02020603050405020304" pitchFamily="18" charset="0"/>
              </a:rPr>
              <a:t>Easily switch between parent &amp; child control</a:t>
            </a:r>
            <a:r>
              <a:rPr lang="en-GB" sz="70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Text Box 26">
            <a:extLst>
              <a:ext uri="{FF2B5EF4-FFF2-40B4-BE49-F238E27FC236}">
                <a16:creationId xmlns:a16="http://schemas.microsoft.com/office/drawing/2014/main" id="{15FF1083-71C7-954B-8E9E-CD73E3418572}"/>
              </a:ext>
            </a:extLst>
          </p:cNvPr>
          <p:cNvSpPr txBox="1"/>
          <p:nvPr/>
        </p:nvSpPr>
        <p:spPr>
          <a:xfrm>
            <a:off x="3363458" y="5267842"/>
            <a:ext cx="769775" cy="1557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525" algn="ctr"/>
            <a:r>
              <a:rPr lang="en-GB" sz="700" dirty="0">
                <a:solidFill>
                  <a:srgbClr val="404040"/>
                </a:solidFill>
                <a:latin typeface="DIN Next Rounded LT Pro" panose="020F0503020203050203" pitchFamily="34" charset="77"/>
                <a:cs typeface="Times New Roman" panose="02020603050405020304" pitchFamily="18" charset="0"/>
              </a:rPr>
              <a:t>No tools assembly</a:t>
            </a:r>
            <a:endParaRPr lang="en-US" sz="700" dirty="0">
              <a:solidFill>
                <a:srgbClr val="404040"/>
              </a:solidFill>
              <a:latin typeface="DIN Next Rounded LT Pro" panose="020F0503020203050203" pitchFamily="34" charset="77"/>
              <a:cs typeface="Times New Roman" panose="02020603050405020304" pitchFamily="18" charset="0"/>
            </a:endParaRPr>
          </a:p>
        </p:txBody>
      </p:sp>
      <p:sp>
        <p:nvSpPr>
          <p:cNvPr id="82" name="Text Box 36">
            <a:extLst>
              <a:ext uri="{FF2B5EF4-FFF2-40B4-BE49-F238E27FC236}">
                <a16:creationId xmlns:a16="http://schemas.microsoft.com/office/drawing/2014/main" id="{E501A7A6-A440-A54D-91FC-DC9FAA11D0B2}"/>
              </a:ext>
            </a:extLst>
          </p:cNvPr>
          <p:cNvSpPr txBox="1"/>
          <p:nvPr/>
        </p:nvSpPr>
        <p:spPr>
          <a:xfrm>
            <a:off x="4171968" y="6017142"/>
            <a:ext cx="839315" cy="462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525" algn="ctr"/>
            <a:r>
              <a:rPr lang="en-GB" sz="700" dirty="0">
                <a:solidFill>
                  <a:srgbClr val="404040"/>
                </a:solidFill>
                <a:latin typeface="DIN Next Rounded LT Pro" panose="020F0503020203050203" pitchFamily="34" charset="77"/>
                <a:cs typeface="Times New Roman" panose="02020603050405020304" pitchFamily="18" charset="0"/>
              </a:rPr>
              <a:t>Patented shock absorbers for a smooth ride</a:t>
            </a:r>
            <a:endParaRPr lang="en-US" sz="700" dirty="0">
              <a:solidFill>
                <a:srgbClr val="404040"/>
              </a:solidFill>
              <a:latin typeface="DIN Next Rounded LT Pro" panose="020F0503020203050203" pitchFamily="34" charset="7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70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Text Box 37">
            <a:extLst>
              <a:ext uri="{FF2B5EF4-FFF2-40B4-BE49-F238E27FC236}">
                <a16:creationId xmlns:a16="http://schemas.microsoft.com/office/drawing/2014/main" id="{8D7A5C8E-B58A-3941-84CA-4C14CAD11D68}"/>
              </a:ext>
            </a:extLst>
          </p:cNvPr>
          <p:cNvSpPr txBox="1"/>
          <p:nvPr/>
        </p:nvSpPr>
        <p:spPr>
          <a:xfrm>
            <a:off x="5028692" y="6011427"/>
            <a:ext cx="756088" cy="4724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525" algn="ctr"/>
            <a:r>
              <a:rPr lang="en-GB" sz="700" dirty="0">
                <a:solidFill>
                  <a:srgbClr val="404040"/>
                </a:solidFill>
                <a:latin typeface="DIN Next Rounded LT Pro" panose="020F0503020203050203" pitchFamily="34" charset="77"/>
                <a:cs typeface="Times New Roman" panose="02020603050405020304" pitchFamily="18" charset="0"/>
              </a:rPr>
              <a:t>Extendable canopy - detachable</a:t>
            </a:r>
            <a:endParaRPr lang="en-US" sz="700" dirty="0">
              <a:solidFill>
                <a:srgbClr val="404040"/>
              </a:solidFill>
              <a:latin typeface="DIN Next Rounded LT Pro" panose="020F0503020203050203" pitchFamily="34" charset="7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Text Box 38">
            <a:extLst>
              <a:ext uri="{FF2B5EF4-FFF2-40B4-BE49-F238E27FC236}">
                <a16:creationId xmlns:a16="http://schemas.microsoft.com/office/drawing/2014/main" id="{BC286A7E-13A6-6041-AAA7-071F1A755878}"/>
              </a:ext>
            </a:extLst>
          </p:cNvPr>
          <p:cNvSpPr txBox="1"/>
          <p:nvPr/>
        </p:nvSpPr>
        <p:spPr>
          <a:xfrm>
            <a:off x="5888741" y="6011427"/>
            <a:ext cx="593746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525" algn="ctr"/>
            <a:r>
              <a:rPr lang="en-GB" sz="700" dirty="0">
                <a:solidFill>
                  <a:srgbClr val="404040"/>
                </a:solidFill>
                <a:latin typeface="DIN Next Rounded LT Pro" panose="020F0503020203050203" pitchFamily="34" charset="77"/>
                <a:cs typeface="Times New Roman" panose="02020603050405020304" pitchFamily="18" charset="0"/>
              </a:rPr>
              <a:t>Compact folding </a:t>
            </a:r>
            <a:endParaRPr lang="en-US" sz="700" dirty="0">
              <a:solidFill>
                <a:srgbClr val="404040"/>
              </a:solidFill>
              <a:latin typeface="DIN Next Rounded LT Pro" panose="020F0503020203050203" pitchFamily="34" charset="7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Text Box 39">
            <a:extLst>
              <a:ext uri="{FF2B5EF4-FFF2-40B4-BE49-F238E27FC236}">
                <a16:creationId xmlns:a16="http://schemas.microsoft.com/office/drawing/2014/main" id="{C380A93F-F5B8-7643-81E5-9CCD360A800A}"/>
              </a:ext>
            </a:extLst>
          </p:cNvPr>
          <p:cNvSpPr txBox="1"/>
          <p:nvPr/>
        </p:nvSpPr>
        <p:spPr>
          <a:xfrm>
            <a:off x="5042220" y="5267842"/>
            <a:ext cx="728345" cy="29410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525" algn="ctr"/>
            <a:r>
              <a:rPr lang="en-GB" sz="700" dirty="0">
                <a:solidFill>
                  <a:srgbClr val="404040"/>
                </a:solidFill>
                <a:latin typeface="DIN Next Rounded LT Pro" panose="020F0503020203050203" pitchFamily="34" charset="77"/>
                <a:cs typeface="Times New Roman" panose="02020603050405020304" pitchFamily="18" charset="0"/>
              </a:rPr>
              <a:t>Stroller Certified</a:t>
            </a:r>
            <a:endParaRPr lang="en-US" sz="700" dirty="0">
              <a:solidFill>
                <a:srgbClr val="404040"/>
              </a:solidFill>
              <a:latin typeface="DIN Next Rounded LT Pro" panose="020F0503020203050203" pitchFamily="34" charset="7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" name="Text Box 40">
            <a:extLst>
              <a:ext uri="{FF2B5EF4-FFF2-40B4-BE49-F238E27FC236}">
                <a16:creationId xmlns:a16="http://schemas.microsoft.com/office/drawing/2014/main" id="{3813FE85-C95B-E24D-8922-70489460760A}"/>
              </a:ext>
            </a:extLst>
          </p:cNvPr>
          <p:cNvSpPr txBox="1"/>
          <p:nvPr/>
        </p:nvSpPr>
        <p:spPr>
          <a:xfrm>
            <a:off x="5803400" y="5267842"/>
            <a:ext cx="728345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525" algn="ctr"/>
            <a:r>
              <a:rPr lang="en-GB" sz="700" dirty="0">
                <a:solidFill>
                  <a:srgbClr val="404040"/>
                </a:solidFill>
                <a:latin typeface="DIN Next Rounded LT Pro" panose="020F0503020203050203" pitchFamily="34" charset="77"/>
                <a:cs typeface="Times New Roman" panose="02020603050405020304" pitchFamily="18" charset="0"/>
              </a:rPr>
              <a:t>Advanced brake system</a:t>
            </a:r>
            <a:endParaRPr lang="en-US" sz="700" dirty="0">
              <a:solidFill>
                <a:srgbClr val="404040"/>
              </a:solidFill>
              <a:latin typeface="DIN Next Rounded LT Pro" panose="020F0503020203050203" pitchFamily="34" charset="7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Text Box 27">
            <a:extLst>
              <a:ext uri="{FF2B5EF4-FFF2-40B4-BE49-F238E27FC236}">
                <a16:creationId xmlns:a16="http://schemas.microsoft.com/office/drawing/2014/main" id="{CD9032FC-6727-7C4C-A0ED-3C24D23E4D23}"/>
              </a:ext>
            </a:extLst>
          </p:cNvPr>
          <p:cNvSpPr txBox="1"/>
          <p:nvPr/>
        </p:nvSpPr>
        <p:spPr>
          <a:xfrm>
            <a:off x="3405301" y="6020922"/>
            <a:ext cx="686088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525" algn="ctr"/>
            <a:r>
              <a:rPr lang="en-GB" sz="700" dirty="0">
                <a:solidFill>
                  <a:srgbClr val="404040"/>
                </a:solidFill>
                <a:latin typeface="DIN Next Rounded LT Pro" panose="020F0503020203050203" pitchFamily="34" charset="77"/>
                <a:cs typeface="Times New Roman" panose="02020603050405020304" pitchFamily="18" charset="0"/>
              </a:rPr>
              <a:t>Reclining seat for naptime</a:t>
            </a:r>
            <a:endParaRPr lang="en-US" sz="700" dirty="0">
              <a:solidFill>
                <a:srgbClr val="404040"/>
              </a:solidFill>
              <a:latin typeface="DIN Next Rounded LT Pro" panose="020F0503020203050203" pitchFamily="34" charset="77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9" name="Round Diagonal Corner Rectangle 88">
            <a:extLst>
              <a:ext uri="{FF2B5EF4-FFF2-40B4-BE49-F238E27FC236}">
                <a16:creationId xmlns:a16="http://schemas.microsoft.com/office/drawing/2014/main" id="{4D3BD313-BBBD-8E46-A0D3-E0F355B76256}"/>
              </a:ext>
            </a:extLst>
          </p:cNvPr>
          <p:cNvSpPr/>
          <p:nvPr/>
        </p:nvSpPr>
        <p:spPr>
          <a:xfrm>
            <a:off x="4492566" y="8654626"/>
            <a:ext cx="335280" cy="33147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0" name="Round Diagonal Corner Rectangle 89">
            <a:extLst>
              <a:ext uri="{FF2B5EF4-FFF2-40B4-BE49-F238E27FC236}">
                <a16:creationId xmlns:a16="http://schemas.microsoft.com/office/drawing/2014/main" id="{E0278668-C7B7-4640-9257-094149FAC6B5}"/>
              </a:ext>
            </a:extLst>
          </p:cNvPr>
          <p:cNvSpPr/>
          <p:nvPr/>
        </p:nvSpPr>
        <p:spPr>
          <a:xfrm>
            <a:off x="4423986" y="8361253"/>
            <a:ext cx="335280" cy="33147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914400" rtl="1" eaLnBrk="1" latinLnBrk="0" hangingPunct="1"/>
            <a:endParaRPr lang="en-US"/>
          </a:p>
        </p:txBody>
      </p:sp>
      <p:sp>
        <p:nvSpPr>
          <p:cNvPr id="55" name="Rectangle 70">
            <a:extLst>
              <a:ext uri="{FF2B5EF4-FFF2-40B4-BE49-F238E27FC236}">
                <a16:creationId xmlns:a16="http://schemas.microsoft.com/office/drawing/2014/main" id="{97EDBC8D-A1E6-2B4C-980B-14B7C1A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6484" y="-27093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191645-0853-634E-BE83-687F8EDA1CDB}"/>
              </a:ext>
            </a:extLst>
          </p:cNvPr>
          <p:cNvSpPr/>
          <p:nvPr/>
        </p:nvSpPr>
        <p:spPr>
          <a:xfrm>
            <a:off x="149246" y="6679286"/>
            <a:ext cx="420616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/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The STR™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7 Urban</a:t>
            </a:r>
            <a:r>
              <a:rPr lang="en-GB" sz="1050" b="1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 7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b="1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in 1 trike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 is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a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fully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folding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b="1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baby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b="1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tricycle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with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stroller standards.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designed to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grow with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your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baby </a:t>
            </a:r>
            <a:r>
              <a:rPr lang="en-US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e-IL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7 stages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from 6-36 months, and </a:t>
            </a:r>
            <a:r>
              <a:rPr lang="en-GB" sz="1050" b="1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folds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b="1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b="1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compactly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GB" sz="1050" dirty="0">
                <a:effectLst/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travelling easier.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he-IL" sz="1050" dirty="0">
              <a:latin typeface="DIN Next Rounded LT Pro" panose="020F0503020203050203" pitchFamily="34" charset="77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9525"/>
            <a:endParaRPr lang="he-IL" sz="1050" dirty="0">
              <a:latin typeface="DIN Next Rounded LT Pro" panose="020F0503020203050203" pitchFamily="34" charset="77"/>
              <a:cs typeface="Tahoma" panose="020B0604030504040204" pitchFamily="34" charset="0"/>
            </a:endParaRPr>
          </a:p>
          <a:p>
            <a:pPr marL="9525">
              <a:spcAft>
                <a:spcPts val="0"/>
              </a:spcAft>
            </a:pPr>
            <a:r>
              <a:rPr lang="en-US" sz="1050" b="1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Ultra fashionable in a modern urban look</a:t>
            </a:r>
            <a:r>
              <a:rPr lang="en-US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this 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ahoma" panose="020B0604030504040204" pitchFamily="34" charset="0"/>
              </a:rPr>
              <a:t>trike</a:t>
            </a:r>
            <a:r>
              <a:rPr lang="en-US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goes f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rom a baby   push tricycle with a reclining seat, to an independent  toddler tricycle that </a:t>
            </a:r>
            <a:r>
              <a:rPr lang="en-US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helps them develop the skills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nee</a:t>
            </a:r>
            <a:r>
              <a:rPr lang="en-GB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05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ed for independent riding.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25"/>
            <a:endParaRPr lang="en-US" sz="1050" dirty="0"/>
          </a:p>
          <a:p>
            <a:pPr marL="9525"/>
            <a:r>
              <a:rPr lang="en-GB" sz="1050" b="1" dirty="0">
                <a:latin typeface="DIN Next Rounded LT Pro" panose="020F0503020203050203" pitchFamily="34" charset="0"/>
              </a:rPr>
              <a:t>Safety features </a:t>
            </a:r>
            <a:r>
              <a:rPr lang="en-GB" sz="1050" dirty="0">
                <a:latin typeface="DIN Next Rounded LT Pro" panose="020F0503020203050203" pitchFamily="34" charset="0"/>
              </a:rPr>
              <a:t>ensure a worry and stress-free ride for all. </a:t>
            </a:r>
            <a:r>
              <a:rPr lang="en-US" sz="1050" dirty="0">
                <a:latin typeface="DIN Next Rounded LT Pro" panose="020F0503020203050203" pitchFamily="34" charset="0"/>
              </a:rPr>
              <a:t>5-point safety harness, advanced brake system, </a:t>
            </a:r>
            <a:r>
              <a:rPr lang="en-US" sz="1050" b="1" dirty="0">
                <a:latin typeface="DIN Next Rounded LT Pro" panose="020F0503020203050203" pitchFamily="34" charset="0"/>
              </a:rPr>
              <a:t>patented Touch Steering® and Shock Absorbers® </a:t>
            </a:r>
            <a:r>
              <a:rPr lang="en-US" sz="1050" dirty="0">
                <a:latin typeface="DIN Next Rounded LT Pro" panose="020F0503020203050203" pitchFamily="34" charset="0"/>
              </a:rPr>
              <a:t>are installed to allow you and your baby to enjoy the ride.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E79A0D94-792A-A647-8EA3-EFAA7CB2A4F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624" y="8477749"/>
            <a:ext cx="6972685" cy="1324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45C23A-86D4-B74D-9DC5-EDAD93C62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61" y="2791325"/>
            <a:ext cx="1947609" cy="3461111"/>
          </a:xfrm>
          <a:prstGeom prst="rect">
            <a:avLst/>
          </a:prstGeom>
        </p:spPr>
      </p:pic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E2306E5C-9A32-B548-8457-D6AC994AAAB3}"/>
              </a:ext>
            </a:extLst>
          </p:cNvPr>
          <p:cNvSpPr/>
          <p:nvPr/>
        </p:nvSpPr>
        <p:spPr>
          <a:xfrm>
            <a:off x="4614296" y="6764228"/>
            <a:ext cx="1779460" cy="1759052"/>
          </a:xfrm>
          <a:prstGeom prst="round2DiagRect">
            <a:avLst>
              <a:gd name="adj1" fmla="val 16667"/>
              <a:gd name="adj2" fmla="val 0"/>
            </a:avLst>
          </a:prstGeom>
          <a:blipFill dpi="0" rotWithShape="1">
            <a:blip r:embed="rId7"/>
            <a:srcRect/>
            <a:tile tx="0" ty="0" sx="20000" sy="20000" flip="none" algn="ctr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914400" rtl="1" eaLnBrk="1" latinLnBrk="0" hangingPunct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0F365-D3C2-3940-987A-1BD580F57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141" y="5711532"/>
            <a:ext cx="264695" cy="314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2D9584-D1F9-4343-97D9-DCD0DAD9DD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9969" y="4927870"/>
            <a:ext cx="295663" cy="322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1022AE-9C14-D742-B5E2-6DAE176FD4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0750" y="4943896"/>
            <a:ext cx="295663" cy="311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55BDC8-5AAD-A149-9EE3-CA98CF0FDA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6097" y="5679640"/>
            <a:ext cx="435914" cy="3781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3A7571-742C-5B43-A10A-900B26BD53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40109" y="5679641"/>
            <a:ext cx="249540" cy="357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4BDEFB-FEDE-A541-B04C-0101C468E4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594" y="5704530"/>
            <a:ext cx="320881" cy="3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1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 Diagonal Corner Rectangle 88">
            <a:extLst>
              <a:ext uri="{FF2B5EF4-FFF2-40B4-BE49-F238E27FC236}">
                <a16:creationId xmlns:a16="http://schemas.microsoft.com/office/drawing/2014/main" id="{4D3BD313-BBBD-8E46-A0D3-E0F355B76256}"/>
              </a:ext>
            </a:extLst>
          </p:cNvPr>
          <p:cNvSpPr/>
          <p:nvPr/>
        </p:nvSpPr>
        <p:spPr>
          <a:xfrm>
            <a:off x="4569566" y="8654626"/>
            <a:ext cx="335280" cy="33147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E79A0D94-792A-A647-8EA3-EFAA7CB2A4F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624" y="8477749"/>
            <a:ext cx="6972685" cy="1324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70F3B9-518A-144C-AAD9-7B4E7FC83229}"/>
              </a:ext>
            </a:extLst>
          </p:cNvPr>
          <p:cNvSpPr txBox="1"/>
          <p:nvPr/>
        </p:nvSpPr>
        <p:spPr>
          <a:xfrm>
            <a:off x="397164" y="4607086"/>
            <a:ext cx="5343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  <a:latin typeface="DIN Next Rounded LT Pro" panose="020F0503020203050203" pitchFamily="34" charset="0"/>
              </a:rPr>
              <a:t>Stage 1:</a:t>
            </a:r>
            <a:r>
              <a:rPr lang="en-US" sz="900" b="1" dirty="0">
                <a:latin typeface="DIN Next Rounded LT Pro" panose="020F0503020203050203" pitchFamily="34" charset="0"/>
              </a:rPr>
              <a:t> Folds Compactly. </a:t>
            </a:r>
            <a:r>
              <a:rPr lang="en-US" sz="900" dirty="0">
                <a:latin typeface="DIN Next Rounded LT Pro" panose="020F0503020203050203" pitchFamily="34" charset="0"/>
              </a:rPr>
              <a:t>Store conveniently, or wheel around with the extendable parent handle for easy transportation.</a:t>
            </a:r>
          </a:p>
          <a:p>
            <a:r>
              <a:rPr lang="en-US" sz="900" dirty="0">
                <a:latin typeface="DIN Next Rounded LT Pro" panose="020F0503020203050203" pitchFamily="34" charset="0"/>
              </a:rPr>
              <a:t> </a:t>
            </a:r>
          </a:p>
          <a:p>
            <a:r>
              <a:rPr lang="en-US" sz="900" b="1" dirty="0">
                <a:solidFill>
                  <a:srgbClr val="FF0000"/>
                </a:solidFill>
                <a:latin typeface="DIN Next Rounded LT Pro" panose="020F0503020203050203" pitchFamily="34" charset="0"/>
              </a:rPr>
              <a:t>Stage 2 (6M+):</a:t>
            </a:r>
            <a:r>
              <a:rPr lang="en-US" sz="900" b="1" dirty="0">
                <a:latin typeface="DIN Next Rounded LT Pro" panose="020F0503020203050203" pitchFamily="34" charset="0"/>
              </a:rPr>
              <a:t> Reclining seat. </a:t>
            </a:r>
            <a:r>
              <a:rPr lang="en-GB" sz="900" dirty="0">
                <a:latin typeface="DIN Next Rounded LT Pro" panose="020F0503020203050203" pitchFamily="34" charset="0"/>
              </a:rPr>
              <a:t>Your baby enjoys a comfortable ride with a </a:t>
            </a:r>
            <a:r>
              <a:rPr lang="en-GB" sz="900" dirty="0" err="1">
                <a:latin typeface="DIN Next Rounded LT Pro" panose="020F0503020203050203" pitchFamily="34" charset="0"/>
              </a:rPr>
              <a:t>cozy</a:t>
            </a:r>
            <a:r>
              <a:rPr lang="en-GB" sz="900" dirty="0">
                <a:latin typeface="DIN Next Rounded LT Pro" panose="020F0503020203050203" pitchFamily="34" charset="0"/>
              </a:rPr>
              <a:t>, padded seat cover and a reclining seat, making naptime on-the-go convenient for everyone. </a:t>
            </a:r>
            <a:endParaRPr lang="en-US" sz="900" dirty="0">
              <a:latin typeface="DIN Next Rounded LT Pro" panose="020F0503020203050203" pitchFamily="34" charset="0"/>
            </a:endParaRPr>
          </a:p>
          <a:p>
            <a:r>
              <a:rPr lang="en-US" sz="900" dirty="0">
                <a:latin typeface="DIN Next Rounded LT Pro" panose="020F0503020203050203" pitchFamily="34" charset="0"/>
              </a:rPr>
              <a:t> </a:t>
            </a:r>
          </a:p>
          <a:p>
            <a:r>
              <a:rPr lang="en-US" sz="900" b="1" dirty="0">
                <a:solidFill>
                  <a:srgbClr val="FF0000"/>
                </a:solidFill>
                <a:latin typeface="DIN Next Rounded LT Pro" panose="020F0503020203050203" pitchFamily="34" charset="0"/>
              </a:rPr>
              <a:t>Stage 3 (6M+):</a:t>
            </a:r>
            <a:r>
              <a:rPr lang="en-US" sz="900" b="1" dirty="0">
                <a:latin typeface="DIN Next Rounded LT Pro" panose="020F0503020203050203" pitchFamily="34" charset="0"/>
              </a:rPr>
              <a:t> Comfort &amp; Fun. </a:t>
            </a:r>
            <a:r>
              <a:rPr lang="en-US" sz="900" dirty="0">
                <a:latin typeface="DIN Next Rounded LT Pro" panose="020F0503020203050203" pitchFamily="34" charset="0"/>
              </a:rPr>
              <a:t>Baby enjoys a comfortable ride seated upright, with extendable canopy, 5-point harness, safety bar</a:t>
            </a:r>
            <a:r>
              <a:rPr lang="en-US" sz="900" b="1" dirty="0">
                <a:latin typeface="DIN Next Rounded LT Pro" panose="020F0503020203050203" pitchFamily="34" charset="0"/>
              </a:rPr>
              <a:t> </a:t>
            </a:r>
            <a:r>
              <a:rPr lang="en-US" sz="900" dirty="0">
                <a:latin typeface="DIN Next Rounded LT Pro" panose="020F0503020203050203" pitchFamily="34" charset="0"/>
              </a:rPr>
              <a:t>and young baby footrest.</a:t>
            </a:r>
          </a:p>
          <a:p>
            <a:r>
              <a:rPr lang="en-US" sz="900" dirty="0">
                <a:latin typeface="DIN Next Rounded LT Pro" panose="020F0503020203050203" pitchFamily="34" charset="0"/>
              </a:rPr>
              <a:t> </a:t>
            </a:r>
          </a:p>
          <a:p>
            <a:r>
              <a:rPr lang="en-US" sz="900" b="1" dirty="0">
                <a:solidFill>
                  <a:srgbClr val="FF0000"/>
                </a:solidFill>
                <a:latin typeface="DIN Next Rounded LT Pro" panose="020F0503020203050203" pitchFamily="34" charset="0"/>
              </a:rPr>
              <a:t>Stage 4 (12M+): </a:t>
            </a:r>
            <a:r>
              <a:rPr lang="en-US" sz="900" b="1" dirty="0">
                <a:latin typeface="DIN Next Rounded LT Pro" panose="020F0503020203050203" pitchFamily="34" charset="0"/>
              </a:rPr>
              <a:t>Supporting Posture. </a:t>
            </a:r>
            <a:r>
              <a:rPr lang="en-US" sz="900" dirty="0">
                <a:latin typeface="DIN Next Rounded LT Pro" panose="020F0503020203050203" pitchFamily="34" charset="0"/>
              </a:rPr>
              <a:t>Remove the young baby footrest. Unfold the toddler footrest allowing baby to sit more upright while resting their feet in a downward position.</a:t>
            </a:r>
          </a:p>
          <a:p>
            <a:r>
              <a:rPr lang="en-US" sz="900" b="1" dirty="0">
                <a:latin typeface="DIN Next Rounded LT Pro" panose="020F0503020203050203" pitchFamily="34" charset="0"/>
              </a:rPr>
              <a:t> </a:t>
            </a:r>
            <a:endParaRPr lang="en-US" sz="900" dirty="0">
              <a:latin typeface="DIN Next Rounded LT Pro" panose="020F0503020203050203" pitchFamily="34" charset="0"/>
            </a:endParaRPr>
          </a:p>
          <a:p>
            <a:r>
              <a:rPr lang="en-US" sz="900" b="1" dirty="0">
                <a:solidFill>
                  <a:srgbClr val="FF0000"/>
                </a:solidFill>
                <a:latin typeface="DIN Next Rounded LT Pro" panose="020F0503020203050203" pitchFamily="34" charset="0"/>
              </a:rPr>
              <a:t>Stage 5 (18M+):</a:t>
            </a:r>
            <a:r>
              <a:rPr lang="en-US" sz="900" b="1" dirty="0">
                <a:latin typeface="DIN Next Rounded LT Pro" panose="020F0503020203050203" pitchFamily="34" charset="0"/>
              </a:rPr>
              <a:t> Develops Valuable Skills.</a:t>
            </a:r>
            <a:r>
              <a:rPr lang="en-US" sz="900" dirty="0">
                <a:latin typeface="DIN Next Rounded LT Pro" panose="020F0503020203050203" pitchFamily="34" charset="0"/>
              </a:rPr>
              <a:t> Remove the canopy and watch baby build balance, curiosity and confidence, while enjoying a fun ride and wide-eyed view.</a:t>
            </a:r>
          </a:p>
          <a:p>
            <a:r>
              <a:rPr lang="en-US" sz="900" b="1" dirty="0">
                <a:latin typeface="DIN Next Rounded LT Pro" panose="020F0503020203050203" pitchFamily="34" charset="0"/>
              </a:rPr>
              <a:t>  </a:t>
            </a:r>
            <a:endParaRPr lang="en-US" sz="900" dirty="0">
              <a:latin typeface="DIN Next Rounded LT Pro" panose="020F0503020203050203" pitchFamily="34" charset="0"/>
            </a:endParaRPr>
          </a:p>
          <a:p>
            <a:r>
              <a:rPr lang="en-US" sz="900" b="1" dirty="0">
                <a:solidFill>
                  <a:srgbClr val="FF0000"/>
                </a:solidFill>
                <a:latin typeface="DIN Next Rounded LT Pro" panose="020F0503020203050203" pitchFamily="34" charset="0"/>
              </a:rPr>
              <a:t>Stage 6 (24M+): </a:t>
            </a:r>
            <a:r>
              <a:rPr lang="en-US" sz="900" b="1" dirty="0">
                <a:latin typeface="DIN Next Rounded LT Pro" panose="020F0503020203050203" pitchFamily="34" charset="0"/>
              </a:rPr>
              <a:t>Teaches Pedaling. </a:t>
            </a:r>
            <a:r>
              <a:rPr lang="en-US" sz="900" dirty="0">
                <a:latin typeface="DIN Next Rounded LT Pro" panose="020F0503020203050203" pitchFamily="34" charset="0"/>
              </a:rPr>
              <a:t>Close the footrest, remove the safety bar, attach the pedals and use the Control Button to switch between parent &amp; child control. Build motor skills while learning to ride.</a:t>
            </a:r>
          </a:p>
          <a:p>
            <a:r>
              <a:rPr lang="en-US" sz="900" dirty="0">
                <a:latin typeface="DIN Next Rounded LT Pro" panose="020F0503020203050203" pitchFamily="34" charset="0"/>
              </a:rPr>
              <a:t> </a:t>
            </a:r>
          </a:p>
          <a:p>
            <a:r>
              <a:rPr lang="en-US" sz="900" b="1" dirty="0">
                <a:solidFill>
                  <a:srgbClr val="FF0000"/>
                </a:solidFill>
                <a:latin typeface="DIN Next Rounded LT Pro" panose="020F0503020203050203" pitchFamily="34" charset="0"/>
              </a:rPr>
              <a:t>Stage 7 (30-36M+): </a:t>
            </a:r>
            <a:r>
              <a:rPr lang="en-US" sz="900" b="1" dirty="0">
                <a:latin typeface="DIN Next Rounded LT Pro" panose="020F0503020203050203" pitchFamily="34" charset="0"/>
              </a:rPr>
              <a:t>Supports Independence. </a:t>
            </a:r>
            <a:r>
              <a:rPr lang="en-US" sz="900" dirty="0">
                <a:latin typeface="DIN Next Rounded LT Pro" panose="020F0503020203050203" pitchFamily="34" charset="0"/>
              </a:rPr>
              <a:t>Close the parent handle. The high back support and 5-point harness keep toddler secure while they pedal happily on their own and become little adventurers.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0A1C6D-CC09-6146-8B52-F4B2893CA0CA}"/>
              </a:ext>
            </a:extLst>
          </p:cNvPr>
          <p:cNvSpPr txBox="1"/>
          <p:nvPr/>
        </p:nvSpPr>
        <p:spPr>
          <a:xfrm>
            <a:off x="397164" y="414338"/>
            <a:ext cx="5343524" cy="439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900" u="sng" dirty="0">
                <a:latin typeface="DIN Next Rounded LT Pro" panose="020F050302020305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Long description: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solidFill>
                  <a:srgbClr val="212121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The STR7 Urban</a:t>
            </a:r>
            <a:r>
              <a:rPr lang="en-GB" sz="900" b="1" dirty="0">
                <a:solidFill>
                  <a:srgbClr val="212121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 7 in 1 </a:t>
            </a:r>
            <a:r>
              <a:rPr lang="en-GB" sz="900" b="1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trike</a:t>
            </a:r>
            <a:r>
              <a:rPr lang="en-GB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GB" sz="900" dirty="0">
                <a:solidFill>
                  <a:srgbClr val="212121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is a fully folding </a:t>
            </a:r>
            <a:r>
              <a:rPr lang="en-GB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baby tricycle </a:t>
            </a:r>
            <a:r>
              <a:rPr lang="en-GB" sz="900" dirty="0">
                <a:solidFill>
                  <a:srgbClr val="212121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with stroller standards. Ultra fashionable in a modern urban look, i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 is </a:t>
            </a:r>
            <a:r>
              <a:rPr lang="en-GB" sz="900" dirty="0">
                <a:solidFill>
                  <a:srgbClr val="212121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designed to grow with your baby from 6-36 months, and </a:t>
            </a:r>
            <a:r>
              <a:rPr lang="en-GB" sz="900" b="1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folds up compactly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making it the ideal travel choice for families.</a:t>
            </a:r>
            <a:r>
              <a:rPr lang="en-GB" sz="900" dirty="0">
                <a:solidFill>
                  <a:srgbClr val="212121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900" b="1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Our Touch Steering® patent</a:t>
            </a: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gives the parent effortless manoeuvring control over the </a:t>
            </a:r>
            <a:r>
              <a:rPr lang="en-GB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toddler trike</a:t>
            </a: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: lightly touch the parent handle and the </a:t>
            </a:r>
            <a:r>
              <a:rPr lang="en-GB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push tricycle </a:t>
            </a: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intuitively steers in the right direction.</a:t>
            </a:r>
            <a:endParaRPr lang="en-US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900" b="1" dirty="0">
              <a:solidFill>
                <a:srgbClr val="212121"/>
              </a:solidFill>
              <a:latin typeface="DIN Next Rounded LT Pro" panose="020F0503020203050203" pitchFamily="34" charset="77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900" b="1" dirty="0">
                <a:solidFill>
                  <a:srgbClr val="212121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The STR7 Urban </a:t>
            </a:r>
            <a:r>
              <a:rPr lang="en-GB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baby tricycle </a:t>
            </a:r>
            <a:r>
              <a:rPr lang="en-GB" sz="900" b="1" dirty="0">
                <a:solidFill>
                  <a:srgbClr val="212121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features a reclining seat</a:t>
            </a:r>
            <a:r>
              <a:rPr lang="en-GB" sz="900" dirty="0">
                <a:solidFill>
                  <a:srgbClr val="212121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ahoma" panose="020B0604030504040204" pitchFamily="34" charset="0"/>
              </a:rPr>
              <a:t> so your baby can sit upright or nap comfortably on-the-go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It has a full padded seat cover for optimal comfort that can be removed and washed when needed.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900" b="1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Packed with safety features,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toddler trike 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ensures a worry and stress-free ride for all. Featuring a parent-controlled brake system, an adjustable 5-point harness and a safety bar to keep your baby securely buckled in.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Super convenient for parents and fun for babies!</a:t>
            </a:r>
            <a:r>
              <a:rPr lang="en-US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This </a:t>
            </a:r>
            <a:r>
              <a:rPr lang="en-US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trike </a:t>
            </a:r>
            <a:r>
              <a:rPr lang="en-US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grows with your baby in 7 stages f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rom a baby </a:t>
            </a:r>
            <a:r>
              <a:rPr lang="en-GB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push tricycle 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to an independent </a:t>
            </a:r>
            <a:r>
              <a:rPr lang="en-GB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toddler tricycle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helping them develop the motor skills, confidence and balance needed for independent riding.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900" b="1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Decide who controls the trike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Once old enough, you and your baby can enjoy the dual control function. Easily give control of the </a:t>
            </a:r>
            <a:r>
              <a:rPr lang="en-GB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trike 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to your baby, or switch it </a:t>
            </a:r>
            <a:r>
              <a:rPr lang="en-US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back into a </a:t>
            </a:r>
            <a:r>
              <a:rPr lang="en-US" sz="900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push tricycle </a:t>
            </a:r>
            <a:r>
              <a:rPr lang="en-US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when they are tired or getting frustrated.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Enjoy a smooth and comfortable ride </a:t>
            </a: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with patented shock absorbers and durable, puncture-free EVA wheels.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900" b="1" dirty="0">
                <a:solidFill>
                  <a:srgbClr val="00CC00"/>
                </a:solidFill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tricycle </a:t>
            </a:r>
            <a:r>
              <a:rPr lang="en-US" sz="900" b="1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is easy to assemble with no tools needed.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9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760DD6-6D8B-F74D-9C97-9DAABF674FB3}"/>
              </a:ext>
            </a:extLst>
          </p:cNvPr>
          <p:cNvSpPr txBox="1"/>
          <p:nvPr/>
        </p:nvSpPr>
        <p:spPr>
          <a:xfrm>
            <a:off x="397164" y="7612649"/>
            <a:ext cx="5343524" cy="117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u="sng" dirty="0">
                <a:latin typeface="DIN Next Rounded LT Pro" panose="020F050302020305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Micro-description </a:t>
            </a:r>
            <a:r>
              <a:rPr lang="en-US" sz="900" u="sng" dirty="0">
                <a:latin typeface="DIN Next Rounded LT Pro" panose="020F050302020305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(up to 50 words):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latin typeface="DIN Next Rounded LT Pro" panose="020F050302020305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Make travelling easier with our compact folding, stroller-standard trike. Features: Sun canopy, padded seat cover &amp; storage bag. World patented shock absorbers and intuitive Touch Steering® system for effortless maneuvering. Easy transfer from parent to child control. 2 footrests. No tools needed for assembly. Age: 6-36 months.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4686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 Diagonal Corner Rectangle 88">
            <a:extLst>
              <a:ext uri="{FF2B5EF4-FFF2-40B4-BE49-F238E27FC236}">
                <a16:creationId xmlns:a16="http://schemas.microsoft.com/office/drawing/2014/main" id="{4D3BD313-BBBD-8E46-A0D3-E0F355B76256}"/>
              </a:ext>
            </a:extLst>
          </p:cNvPr>
          <p:cNvSpPr/>
          <p:nvPr/>
        </p:nvSpPr>
        <p:spPr>
          <a:xfrm>
            <a:off x="4569566" y="8654626"/>
            <a:ext cx="335280" cy="33147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E79A0D94-792A-A647-8EA3-EFAA7CB2A4F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624" y="8477749"/>
            <a:ext cx="6972685" cy="13242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AC876E-AC61-814A-865F-0A3CF9945E2C}"/>
              </a:ext>
            </a:extLst>
          </p:cNvPr>
          <p:cNvSpPr/>
          <p:nvPr/>
        </p:nvSpPr>
        <p:spPr>
          <a:xfrm>
            <a:off x="408468" y="739860"/>
            <a:ext cx="5981700" cy="4895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u="sng" dirty="0">
                <a:latin typeface="DIN Next Rounded LT Pro" panose="020F050302020305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Bullet points: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900" b="1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Key Features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Compact &amp; fully folding 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Easy Touch Steering</a:t>
            </a:r>
            <a:r>
              <a:rPr lang="en-GB" sz="900" baseline="300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Reclining seat for naptime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Patented shock absorbers for a smooth ride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Easily switch between parent &amp; child control 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2-Stage training pedals – non-slip &amp; removable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900" b="1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Adjustable 5-point harness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Advanced brake system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Foam covered baby safety bar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Extendable canopy - detachable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Meets safety requirements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Stroller Certified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GB" sz="900" b="1" dirty="0">
                <a:latin typeface="DIN Next Rounded LT Pro" panose="020F050302020305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Added Value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High back support 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Padded seat cover – removable &amp; washable 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EVA wheels – quiet &amp; no punctures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Foldable toddler footrest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en-GB" sz="900" dirty="0">
                <a:latin typeface="DIN Next Rounded LT Pro" panose="020F050302020305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Storage bag for baby essentials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latin typeface="DIN Next Rounded LT Pro" panose="020F050302020305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u="sng" dirty="0">
                <a:latin typeface="DIN Next Rounded LT Pro" panose="020F050302020305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Keywords: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latin typeface="DIN Next Rounded LT Pro" panose="020F050302020305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baby tricycle, kids tricycles, push tricycle, smart trike, smarTrike, toddler tricycle, toddler trike, tricycle, tricycle for 1 year old, tricycle for 2 year old, tricycle for kids, tricycles, tricycles for 2 year </a:t>
            </a:r>
            <a:r>
              <a:rPr lang="en-US" sz="900" dirty="0" err="1">
                <a:latin typeface="DIN Next Rounded LT Pro" panose="020F050302020305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olds</a:t>
            </a:r>
            <a:r>
              <a:rPr lang="en-US" sz="900" dirty="0">
                <a:latin typeface="DIN Next Rounded LT Pro" panose="020F050302020305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, trike, baby trike, tricycle with push handle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5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363</Words>
  <Application>Microsoft Office PowerPoint</Application>
  <PresentationFormat>A4 Paper (210x297 mm)</PresentationFormat>
  <Paragraphs>75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DIN Next Rounded LT Pro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Rotem Sade</dc:creator>
  <cp:lastModifiedBy>Amir Amram</cp:lastModifiedBy>
  <cp:revision>16</cp:revision>
  <dcterms:created xsi:type="dcterms:W3CDTF">2019-05-07T11:51:10Z</dcterms:created>
  <dcterms:modified xsi:type="dcterms:W3CDTF">2019-07-24T08:35:53Z</dcterms:modified>
</cp:coreProperties>
</file>